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6"/>
  </p:notesMasterIdLst>
  <p:handoutMasterIdLst>
    <p:handoutMasterId r:id="rId17"/>
  </p:handoutMasterIdLst>
  <p:sldIdLst>
    <p:sldId id="283" r:id="rId5"/>
    <p:sldId id="284" r:id="rId6"/>
    <p:sldId id="258" r:id="rId7"/>
    <p:sldId id="259" r:id="rId8"/>
    <p:sldId id="280" r:id="rId9"/>
    <p:sldId id="275" r:id="rId10"/>
    <p:sldId id="276" r:id="rId11"/>
    <p:sldId id="282" r:id="rId12"/>
    <p:sldId id="281" r:id="rId13"/>
    <p:sldId id="285" r:id="rId14"/>
    <p:sldId id="286" r:id="rId15"/>
  </p:sldIdLst>
  <p:sldSz cx="9906000" cy="6858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BCDAFE"/>
    <a:srgbClr val="E4C6F4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24" y="126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4CA72-D528-414B-BBB1-B7375E257D34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DE6E-6A9A-43CA-B7BE-55AB705DE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97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2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18735-9BD6-4309-9D87-698529E8BD04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4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4" y="3271382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4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4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1185F-87D2-4582-BEF1-5BDB17F71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0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7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0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3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906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26"/>
            <a:ext cx="5928659" cy="9958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1B782EE-498F-4F7F-A3B5-78CCC80961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3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1B782EE-498F-4F7F-A3B5-78CCC80961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40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1B782EE-498F-4F7F-A3B5-78CCC80961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5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1B782EE-498F-4F7F-A3B5-78CCC80961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12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1B782EE-498F-4F7F-A3B5-78CCC80961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23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1B782EE-498F-4F7F-A3B5-78CCC80961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72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1B782EE-498F-4F7F-A3B5-78CCC80961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4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906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26"/>
            <a:ext cx="5928659" cy="9958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906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26"/>
            <a:ext cx="5928659" cy="9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23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77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1B782EE-498F-4F7F-A3B5-78CCC80961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12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770" y="987427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1B782EE-498F-4F7F-A3B5-78CCC80961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80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1B782EE-498F-4F7F-A3B5-78CCC80961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42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1B782EE-498F-4F7F-A3B5-78CCC80961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86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D8499A2-D156-47FC-9844-8C7DBF3AB73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15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D8499A2-D156-47FC-9844-8C7DBF3AB73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6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D8499A2-D156-47FC-9844-8C7DBF3AB73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27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D8499A2-D156-47FC-9844-8C7DBF3AB73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13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D8499A2-D156-47FC-9844-8C7DBF3AB73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13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D8499A2-D156-47FC-9844-8C7DBF3AB73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9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45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D8499A2-D156-47FC-9844-8C7DBF3AB73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8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77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D8499A2-D156-47FC-9844-8C7DBF3AB73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45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770" y="987427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D8499A2-D156-47FC-9844-8C7DBF3AB73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46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D8499A2-D156-47FC-9844-8C7DBF3AB73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66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D8499A2-D156-47FC-9844-8C7DBF3AB73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04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8A78DFF-FE8D-446D-A1D7-3C9EAC7C20EA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02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8A78DFF-FE8D-446D-A1D7-3C9EAC7C20EA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79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8A78DFF-FE8D-446D-A1D7-3C9EAC7C20EA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2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8A78DFF-FE8D-446D-A1D7-3C9EAC7C20EA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99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8A78DFF-FE8D-446D-A1D7-3C9EAC7C20EA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5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86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8A78DFF-FE8D-446D-A1D7-3C9EAC7C20EA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35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8A78DFF-FE8D-446D-A1D7-3C9EAC7C20EA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8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77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8A78DFF-FE8D-446D-A1D7-3C9EAC7C20EA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03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770" y="987427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8A78DFF-FE8D-446D-A1D7-3C9EAC7C20EA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51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8A78DFF-FE8D-446D-A1D7-3C9EAC7C20EA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38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8A78DFF-FE8D-446D-A1D7-3C9EAC7C20EA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9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8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6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906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26"/>
            <a:ext cx="5928659" cy="9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00706" y="1556794"/>
            <a:ext cx="8512701" cy="5491853"/>
          </a:xfrm>
          <a:prstGeom prst="rect">
            <a:avLst/>
          </a:prstGeom>
          <a:blipFill dpi="0" rotWithShape="1">
            <a:blip r:embed="rId13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906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9068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906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61200"/>
            <a:ext cx="942241" cy="6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906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70" y="332656"/>
            <a:ext cx="3872163" cy="27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7172" y="3148601"/>
            <a:ext cx="8429509" cy="1944395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ОПЫТ СОВМЕСТНОЙ РАБОТЫ КУРАТОРА ПРОЕКТА 500+ И ШКОЛЫ-УЧАСТНИЦЫ ПРОЕКТА ПО РЕАЛИЗАЦИИ АНТИРИСКОВЫХ ПРОГРАММ</a:t>
            </a:r>
            <a:endParaRPr lang="ru-RU" sz="3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6251" y="5525795"/>
            <a:ext cx="6973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Куратор Бондарева Ольга Павловна, директор МБОУ «Школа № 111» г. Ростов-на-Дону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директор школы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участницы проекта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500+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«Школа 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101» г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Ростов-на-Дону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Полонская Татьяна Николаевна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sun1-19.userapi.com/n0Qtd-Ff5PkDJGNED2WAZ0l0rDLldIUdVGtNAA/MESB8QxkrM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r="7502"/>
          <a:stretch/>
        </p:blipFill>
        <p:spPr bwMode="auto">
          <a:xfrm>
            <a:off x="5825904" y="391471"/>
            <a:ext cx="4080096" cy="221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48337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 РЕЗУЛЬТАТЫ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85383"/>
              </p:ext>
            </p:extLst>
          </p:nvPr>
        </p:nvGraphicFramePr>
        <p:xfrm>
          <a:off x="208547" y="1260617"/>
          <a:ext cx="9372058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72058"/>
              </a:tblGrid>
              <a:tr h="37047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проект «Школа молодого педагога» 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2000" dirty="0" smtClean="0"/>
                        <a:t>Развитие личностно ориентированных отношений между коллегами-учителями,</a:t>
                      </a:r>
                      <a:r>
                        <a:rPr lang="ru-RU" sz="2000" baseline="0" dirty="0" smtClean="0"/>
                        <a:t> способствующих эффективному оказанию помощи и поддержки в педагогической практике школы;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aseline="0" dirty="0" smtClean="0"/>
                        <a:t>Повышения уровня профессиональных компетенций начинающего педагога, повышение качества преподавания.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2000" baseline="0" dirty="0" smtClean="0"/>
                        <a:t>Сформированность профессиональных приоритетов и потребности в профессиональном развитии у молодых педагогов.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47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61522"/>
              </p:ext>
            </p:extLst>
          </p:nvPr>
        </p:nvGraphicFramePr>
        <p:xfrm>
          <a:off x="123568" y="911226"/>
          <a:ext cx="9597081" cy="499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97081"/>
              </a:tblGrid>
              <a:tr h="3704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проект «Формула успеха»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В системе научно-методического сопровождения профессиональных изменений педагогов: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разработана  </a:t>
                      </a:r>
                      <a:r>
                        <a:rPr lang="ru-RU" dirty="0" smtClean="0"/>
                        <a:t>пакет  </a:t>
                      </a:r>
                      <a:r>
                        <a:rPr lang="ru-RU" dirty="0" smtClean="0"/>
                        <a:t>диагностических материалов в соответствии с требованиями профессионального стандарта 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ресурсном обеспечении: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сформирована положительная мотивация педагогов на профессиональное развитие, участие в муниципальных, региональных, всероссийских конкурсах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профессионального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мастерства,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диссеминация педагогического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опыта (100% педагогов);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кадровый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 стабилен, с положительной динамикой развития;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образовательных результатах учащихся: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положительная динамика количества учащихся, активно занимающихся проектной и исследовательской деятельностью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положительная динамика высоких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результатов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ГИА и ЕГЭ.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эффекты: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положительного имиджа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учреждения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усиление инновационного потенциала школы как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муниципальной образовательной системы 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базе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стажировочной </a:t>
                      </a: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площадки</a:t>
                      </a: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48337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 РЕЗУЛЬТАТЫ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2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3" y="1330805"/>
            <a:ext cx="8960475" cy="480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6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7772" y="375410"/>
            <a:ext cx="8730114" cy="9625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ШКОЛЫ-УЧАСТНИЦЫ ПРОЕКТА 500+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7888" y="1337936"/>
            <a:ext cx="5669279" cy="539623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3050" algn="l"/>
              </a:tabLs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Информация о школе и контингенте обучающихся: </a:t>
            </a: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Школа расположена в г. Ростов-на-Дону;</a:t>
            </a: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в школе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1585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у которых русский язык не является родным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184 человек (11,6%);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Полиэтнический состав учащихся:</a:t>
            </a: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Армяне-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Азербайджанцы-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Украинцы- 15</a:t>
            </a: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Лезгины- 7</a:t>
            </a: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Дагестанцы- 5</a:t>
            </a: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Таджики-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Узбеки- 4</a:t>
            </a: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Цыгане-6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Афганцы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2" t="31574" r="46058" b="37010"/>
          <a:stretch/>
        </p:blipFill>
        <p:spPr bwMode="auto">
          <a:xfrm>
            <a:off x="174499" y="1679040"/>
            <a:ext cx="3551275" cy="3005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1B5DC4-B67E-477A-9D50-5862AC0F58A5}"/>
              </a:ext>
            </a:extLst>
          </p:cNvPr>
          <p:cNvSpPr txBox="1"/>
          <p:nvPr/>
        </p:nvSpPr>
        <p:spPr>
          <a:xfrm>
            <a:off x="5912269" y="4987425"/>
            <a:ext cx="1900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Корейцы- 3</a:t>
            </a:r>
          </a:p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Ингуши- 3 </a:t>
            </a:r>
          </a:p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Даргинцы – 3 </a:t>
            </a:r>
          </a:p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Татары-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Поляки-1</a:t>
            </a:r>
          </a:p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Калмыки-5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Туркмены- 1</a:t>
            </a:r>
          </a:p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Лакцы-1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0398F1-D9BF-42E1-996D-2B67C7CF912F}"/>
              </a:ext>
            </a:extLst>
          </p:cNvPr>
          <p:cNvSpPr txBox="1"/>
          <p:nvPr/>
        </p:nvSpPr>
        <p:spPr>
          <a:xfrm>
            <a:off x="7812787" y="5346683"/>
            <a:ext cx="1745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Чеченцы-2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Осетины-1</a:t>
            </a:r>
          </a:p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Кумыки-1</a:t>
            </a:r>
          </a:p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Абхазцы -1</a:t>
            </a:r>
          </a:p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Табасаранцы -1</a:t>
            </a:r>
          </a:p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Казахи-3</a:t>
            </a:r>
          </a:p>
          <a:p>
            <a:pPr indent="452438" algn="just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Киргизы-1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20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7080" y="399308"/>
            <a:ext cx="8046720" cy="649845"/>
          </a:xfrm>
        </p:spPr>
        <p:txBody>
          <a:bodyPr/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Педагогический коллектив школы</a:t>
            </a:r>
            <a:endParaRPr lang="ru-RU" sz="3600" b="1" dirty="0">
              <a:solidFill>
                <a:srgbClr val="00808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8231" y="1674465"/>
            <a:ext cx="6113721" cy="48197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учителей - </a:t>
            </a:r>
            <a:r>
              <a:rPr lang="ru-RU" sz="24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ru-RU" sz="2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чел.;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высшая кв. категория - </a:t>
            </a:r>
            <a:r>
              <a:rPr lang="ru-RU" sz="24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41 чел., 60 %;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 кв. категория  -  </a:t>
            </a:r>
            <a:r>
              <a:rPr lang="ru-RU" sz="24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  чел., 12 %;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 категории (вновь пришедшие молодые педагоги) – 22 чел, 28 %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высшее образование - </a:t>
            </a:r>
            <a:r>
              <a:rPr lang="ru-RU" sz="24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63чел., 91 %;</a:t>
            </a:r>
          </a:p>
          <a:p>
            <a:pPr marL="114300" lvl="0">
              <a:spcBef>
                <a:spcPct val="20000"/>
              </a:spcBef>
              <a:buClr>
                <a:srgbClr val="A9A57C"/>
              </a:buClr>
            </a:pPr>
            <a:endParaRPr lang="ru-RU" sz="2400" kern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14300" lvl="0">
              <a:spcBef>
                <a:spcPct val="20000"/>
              </a:spcBef>
              <a:buClr>
                <a:srgbClr val="A9A57C"/>
              </a:buClr>
            </a:pPr>
            <a:r>
              <a:rPr lang="ru-RU" sz="2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Возрастной состав:</a:t>
            </a:r>
          </a:p>
          <a:p>
            <a:pPr marL="457200" lvl="0" indent="-342900">
              <a:spcBef>
                <a:spcPct val="20000"/>
              </a:spcBef>
              <a:buClr>
                <a:srgbClr val="A9A57C"/>
              </a:buClr>
              <a:buFont typeface="Wingdings" pitchFamily="2" charset="2"/>
              <a:buChar char="ü"/>
            </a:pPr>
            <a:r>
              <a:rPr lang="ru-RU" sz="2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23 человек в возрасте до 30 лет;</a:t>
            </a:r>
          </a:p>
          <a:p>
            <a:pPr marL="457200" lvl="0" indent="-342900">
              <a:spcBef>
                <a:spcPct val="20000"/>
              </a:spcBef>
              <a:buClr>
                <a:srgbClr val="A9A57C"/>
              </a:buClr>
              <a:buFont typeface="Wingdings" pitchFamily="2" charset="2"/>
              <a:buChar char="ü"/>
            </a:pPr>
            <a:r>
              <a:rPr lang="ru-RU" sz="2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33 человек-старше 55 лет.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endParaRPr lang="ru-RU" sz="24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" y="1207865"/>
            <a:ext cx="3237959" cy="2428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" y="3933055"/>
            <a:ext cx="3247796" cy="24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341A07F-4794-496A-A172-86B127453E8D}"/>
              </a:ext>
            </a:extLst>
          </p:cNvPr>
          <p:cNvSpPr/>
          <p:nvPr/>
        </p:nvSpPr>
        <p:spPr>
          <a:xfrm>
            <a:off x="176270" y="487025"/>
            <a:ext cx="93822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A9A57C"/>
              </a:buClr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РИСК «ДЕФИЦИТ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Clr>
                <a:srgbClr val="A9A57C"/>
              </a:buClr>
            </a:pPr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175" indent="442913" algn="just">
              <a:spcBef>
                <a:spcPct val="20000"/>
              </a:spcBef>
              <a:buClr>
                <a:srgbClr val="A9A57C"/>
              </a:buClr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Методы поиска причин проблем: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проанализирована учебная нагрузка (средняя нагрузка на одного учителя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175" indent="442913" algn="just">
              <a:spcBef>
                <a:spcPct val="20000"/>
              </a:spcBef>
              <a:buClr>
                <a:srgbClr val="A9A57C"/>
              </a:buClr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2020/21 учебном году составила около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37,7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часов.</a:t>
            </a:r>
          </a:p>
          <a:p>
            <a:pPr marL="3175" indent="442913" algn="just">
              <a:spcBef>
                <a:spcPct val="20000"/>
              </a:spcBef>
              <a:buClr>
                <a:srgbClr val="A9A57C"/>
              </a:buClr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2021/22 учебном году составила около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30 часов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175" lvl="0" indent="442913">
              <a:spcBef>
                <a:spcPct val="20000"/>
              </a:spcBef>
              <a:buClr>
                <a:srgbClr val="A9A57C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Администрацией школы приняты управленческие решения: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175" lvl="0" indent="442913" algn="just">
              <a:spcBef>
                <a:spcPct val="20000"/>
              </a:spcBef>
              <a:buClr>
                <a:srgbClr val="A9A57C"/>
              </a:buClr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Были размещены объявления о наличии вакансий на сайтах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HeadHunter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Ростаист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разделе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School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Hunter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 целью поиска соискателей. </a:t>
            </a:r>
          </a:p>
          <a:p>
            <a:pPr marL="3175" lvl="0" indent="442913" algn="just">
              <a:spcBef>
                <a:spcPct val="20000"/>
              </a:spcBef>
              <a:buClr>
                <a:srgbClr val="A9A57C"/>
              </a:buClr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работы в пришкольном лагере были привлечены бойцы студенческого педагогического отряда с целью их дальнейшего трудоустройства на вакантные места. </a:t>
            </a:r>
          </a:p>
          <a:p>
            <a:pPr marL="3175" lvl="0" indent="442913" algn="just">
              <a:spcBef>
                <a:spcPct val="20000"/>
              </a:spcBef>
              <a:buClr>
                <a:srgbClr val="A9A57C"/>
              </a:buClr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результате данной работы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школу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пришли  9  новых учителей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125" y="427675"/>
            <a:ext cx="8080189" cy="34805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ДЕФИЦИТ ПЕДАГОГИЧЕСКИХ КАДРОВ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9227" y="985334"/>
            <a:ext cx="83890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6088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сохранения контингента молодых педагогов администрация школы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впервые за последние годы активно привлекала их к участию в профессиональных конкурсах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фестивалях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(во Всероссийском конкурсе педагогического мастерства «Учитель года-2022», в молодежном педагогическом форуме «От наставничества к профессионализму молодых», в форуме  молодых  педагогов  Ростовской области «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ПрофАктив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новая высота»).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t="28233" r="18574" b="22629"/>
          <a:stretch/>
        </p:blipFill>
        <p:spPr bwMode="auto">
          <a:xfrm>
            <a:off x="456673" y="4032322"/>
            <a:ext cx="6046906" cy="265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22" y="3936401"/>
            <a:ext cx="2196388" cy="27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092" y="774516"/>
            <a:ext cx="94180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2. «НЕДОСТАТОЧНАЯ </a:t>
            </a:r>
            <a:r>
              <a:rPr lang="ru-RU" sz="24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И МЕТОДИЧЕСКАЯ КОМПЕТЕНТНОСТЬ ПЕДАГОГИЧЕСКИХ </a:t>
            </a:r>
            <a:r>
              <a:rPr lang="ru-RU" sz="24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РАБОТНИКОВ».</a:t>
            </a:r>
            <a:endParaRPr lang="ru-RU" sz="24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поиска причин проблем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посещение уроков учителей администрацией школы и их анализ;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взаимопосещение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уроков.</a:t>
            </a:r>
          </a:p>
          <a:p>
            <a:pPr lvl="0" indent="446088" algn="just"/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6088" algn="just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Отобраны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технологии решения проблемы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заслушаны и утверждены программы профессионального роста учителей; запланировано повышение квалификации учительских кадров исходя из выделенных дефицитов; проведены психологические тренинги среди учителей школы (по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командообразованию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профилактике профессионального выгорания). </a:t>
            </a:r>
          </a:p>
        </p:txBody>
      </p:sp>
    </p:spTree>
    <p:extLst>
      <p:ext uri="{BB962C8B-B14F-4D97-AF65-F5344CB8AC3E}">
        <p14:creationId xmlns:p14="http://schemas.microsoft.com/office/powerpoint/2010/main" val="32137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6197" r="18251" b="11550"/>
          <a:stretch/>
        </p:blipFill>
        <p:spPr>
          <a:xfrm>
            <a:off x="6070716" y="350434"/>
            <a:ext cx="3361693" cy="2595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3" r="14856" b="8960"/>
          <a:stretch/>
        </p:blipFill>
        <p:spPr>
          <a:xfrm>
            <a:off x="6160868" y="3771574"/>
            <a:ext cx="3628094" cy="3056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4216"/>
          <a:stretch/>
        </p:blipFill>
        <p:spPr>
          <a:xfrm>
            <a:off x="243298" y="3920558"/>
            <a:ext cx="3464904" cy="2624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t="3988" b="12592"/>
          <a:stretch/>
        </p:blipFill>
        <p:spPr>
          <a:xfrm>
            <a:off x="3384241" y="2362712"/>
            <a:ext cx="3873099" cy="2817723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5346"/>
          <a:stretch/>
        </p:blipFill>
        <p:spPr>
          <a:xfrm>
            <a:off x="63236" y="634105"/>
            <a:ext cx="3825028" cy="27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458" y="1902319"/>
            <a:ext cx="93114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6088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сохранения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контингента молодых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педагогов и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/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в 2021-2022 учебном году в школе стартовал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молодого педагога»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6088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директор МБОУ «Школа №101» , Полонская Т.Н.</a:t>
            </a:r>
          </a:p>
          <a:p>
            <a:pPr lvl="0" indent="446088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заслуженный учитель РФ, руководитель ассоциации творческих педагогов Дона, Нестеренко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Г.М.)</a:t>
            </a:r>
          </a:p>
          <a:p>
            <a:pPr lvl="0" indent="446088" algn="just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013" y="389152"/>
            <a:ext cx="894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управленческие решения по снижению риска </a:t>
            </a:r>
          </a:p>
          <a:p>
            <a:pPr lvl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:«Недостаточная предметная и методическая     </a:t>
            </a:r>
          </a:p>
          <a:p>
            <a:pPr lvl="0"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компетентность педагогических работников»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458" y="4681797"/>
            <a:ext cx="9131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успеха»</a:t>
            </a:r>
          </a:p>
          <a:p>
            <a:pPr indent="45720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директор МБОУ «Школа №101» , Полонская Т.Н.</a:t>
            </a:r>
          </a:p>
          <a:p>
            <a:pPr lvl="0" indent="45720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заместитель директора по УВР , победитель ПНПО-11, Чеберяк И.Н.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35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1111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" id="{F2E727F9-1E4E-4E48-9262-1B5DA7DBD7A5}" vid="{288C4F4D-C36F-43AD-A83A-C6E548CADC58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11111111</Template>
  <TotalTime>4273</TotalTime>
  <Words>661</Words>
  <Application>Microsoft Office PowerPoint</Application>
  <PresentationFormat>Лист A4 (210x297 мм)</PresentationFormat>
  <Paragraphs>88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Wingdings</vt:lpstr>
      <vt:lpstr>11111111</vt:lpstr>
      <vt:lpstr>Специальное оформление</vt:lpstr>
      <vt:lpstr>1_Специальное оформление</vt:lpstr>
      <vt:lpstr>2_Специальное оформление</vt:lpstr>
      <vt:lpstr>ОПЫТ СОВМЕСТНОЙ РАБОТЫ КУРАТОРА ПРОЕКТА 500+ И ШКОЛЫ-УЧАСТНИЦЫ ПРОЕКТА ПО РЕАЛИЗАЦИИ АНТИРИСКОВЫХ ПРОГРАММ</vt:lpstr>
      <vt:lpstr>Презентация PowerPoint</vt:lpstr>
      <vt:lpstr>КРАТКАЯ ХАРАКТЕРИСТИКА ШКОЛЫ-УЧАСТНИЦЫ ПРОЕКТА 500+</vt:lpstr>
      <vt:lpstr>Педагогический коллектив школы</vt:lpstr>
      <vt:lpstr>Презентация PowerPoint</vt:lpstr>
      <vt:lpstr>ДЕФИЦИТ ПЕДАГОГИЧЕСКИХ КАДРОВ</vt:lpstr>
      <vt:lpstr>Презентация PowerPoint</vt:lpstr>
      <vt:lpstr>Презентация PowerPoint</vt:lpstr>
      <vt:lpstr>Презентация PowerPoint</vt:lpstr>
      <vt:lpstr>ОЖИДАЕМЫЕ  РЕЗУЛЬТАТЫ</vt:lpstr>
      <vt:lpstr>ОЖИДАЕМЫЕ  РЕЗУЛЬТАТЫ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user</cp:lastModifiedBy>
  <cp:revision>361</cp:revision>
  <cp:lastPrinted>2021-06-03T07:30:55Z</cp:lastPrinted>
  <dcterms:created xsi:type="dcterms:W3CDTF">2016-07-19T10:10:44Z</dcterms:created>
  <dcterms:modified xsi:type="dcterms:W3CDTF">2021-09-16T05:56:50Z</dcterms:modified>
</cp:coreProperties>
</file>