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2" r:id="rId4"/>
    <p:sldId id="259" r:id="rId5"/>
    <p:sldId id="260" r:id="rId6"/>
    <p:sldId id="261" r:id="rId7"/>
    <p:sldId id="263" r:id="rId8"/>
    <p:sldId id="276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>
      <p:cViewPr>
        <p:scale>
          <a:sx n="90" d="100"/>
          <a:sy n="90" d="100"/>
        </p:scale>
        <p:origin x="-1224" y="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332656"/>
            <a:ext cx="7499350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700" y="5589240"/>
            <a:ext cx="27987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2276872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           </a:t>
            </a:r>
          </a:p>
          <a:p>
            <a:r>
              <a:rPr lang="ru-RU" sz="2800" dirty="0">
                <a:solidFill>
                  <a:schemeClr val="accent1"/>
                </a:solidFill>
              </a:rPr>
              <a:t> </a:t>
            </a:r>
            <a:r>
              <a:rPr lang="ru-RU" sz="2800" dirty="0" smtClean="0">
                <a:solidFill>
                  <a:schemeClr val="accent1"/>
                </a:solidFill>
              </a:rPr>
              <a:t>        </a:t>
            </a:r>
            <a:r>
              <a:rPr lang="ru-RU" sz="4000" dirty="0" smtClean="0">
                <a:solidFill>
                  <a:schemeClr val="accent1"/>
                </a:solidFill>
              </a:rPr>
              <a:t>«</a:t>
            </a:r>
            <a:r>
              <a:rPr lang="ru-RU" sz="4000" b="1" dirty="0" smtClean="0">
                <a:solidFill>
                  <a:schemeClr val="accent1"/>
                </a:solidFill>
              </a:rPr>
              <a:t>Гендерное воспитание»</a:t>
            </a:r>
            <a:r>
              <a:rPr lang="ru-RU" sz="4000" b="1" dirty="0">
                <a:solidFill>
                  <a:schemeClr val="accent1"/>
                </a:solidFill>
              </a:rPr>
              <a:t/>
            </a:r>
            <a:br>
              <a:rPr lang="ru-RU" sz="4000" b="1" dirty="0">
                <a:solidFill>
                  <a:schemeClr val="accent1"/>
                </a:solidFill>
              </a:rPr>
            </a:br>
            <a:endParaRPr lang="ru-RU" sz="4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640960" cy="43856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2. </a:t>
            </a:r>
            <a:r>
              <a:rPr lang="ru-RU" b="1" dirty="0" smtClean="0">
                <a:solidFill>
                  <a:schemeClr val="tx1"/>
                </a:solidFill>
              </a:rPr>
              <a:t>Вторая стадия </a:t>
            </a:r>
            <a:r>
              <a:rPr lang="ru-RU" dirty="0" smtClean="0">
                <a:solidFill>
                  <a:schemeClr val="tx1"/>
                </a:solidFill>
              </a:rPr>
              <a:t>длится с шести до четырнадцати лет - возрастной период, в течение которого мальчик, следуя собственным внутренним ощущениям, хочет учиться быть мужчиной и все больше присматривается к отцу, его интересам и поступкам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i="1" dirty="0" smtClean="0">
                <a:solidFill>
                  <a:schemeClr val="tx1"/>
                </a:solidFill>
              </a:rPr>
              <a:t>Цель воспитания </a:t>
            </a:r>
            <a:r>
              <a:rPr lang="ru-RU" dirty="0" smtClean="0">
                <a:solidFill>
                  <a:schemeClr val="tx1"/>
                </a:solidFill>
              </a:rPr>
              <a:t>в этот период - повысить уровень знаний ребенка и развить его способности, не забывая о доброте и открытости.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801" y="4077072"/>
            <a:ext cx="3808331" cy="237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8183880" cy="54189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3. </a:t>
            </a:r>
            <a:r>
              <a:rPr lang="ru-RU" b="1" dirty="0" smtClean="0">
                <a:solidFill>
                  <a:schemeClr val="tx1"/>
                </a:solidFill>
              </a:rPr>
              <a:t>Период </a:t>
            </a:r>
            <a:r>
              <a:rPr lang="ru-RU" dirty="0" smtClean="0">
                <a:solidFill>
                  <a:schemeClr val="tx1"/>
                </a:solidFill>
              </a:rPr>
              <a:t>от четырнадцати лет до совершеннолетия - когда мальчику необходимо участие мужчины-наставника. </a:t>
            </a: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</a:rPr>
              <a:t>  Цель воспитания </a:t>
            </a:r>
            <a:r>
              <a:rPr lang="ru-RU" dirty="0" smtClean="0">
                <a:solidFill>
                  <a:schemeClr val="tx1"/>
                </a:solidFill>
              </a:rPr>
              <a:t>на этом этапе - обучить навыкам, привить чувство ответственности и самоуважения, активно вовлекая во взрослую жизнь.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857628"/>
            <a:ext cx="3000396" cy="200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РЕКОМЕНДАЦИИ </a:t>
            </a:r>
            <a:r>
              <a:rPr lang="ru-RU" b="1" dirty="0" smtClean="0">
                <a:solidFill>
                  <a:schemeClr val="tx1"/>
                </a:solidFill>
              </a:rPr>
              <a:t>родителям по </a:t>
            </a:r>
            <a:r>
              <a:rPr lang="ru-RU" b="1" dirty="0" smtClean="0">
                <a:solidFill>
                  <a:schemeClr val="tx1"/>
                </a:solidFill>
              </a:rPr>
              <a:t>воспитанию </a:t>
            </a:r>
            <a:r>
              <a:rPr lang="ru-RU" sz="2600" b="1" dirty="0" smtClean="0">
                <a:solidFill>
                  <a:schemeClr val="tx1"/>
                </a:solidFill>
              </a:rPr>
              <a:t>ДЕВОЧЕК </a:t>
            </a:r>
            <a:r>
              <a:rPr lang="ru-RU" sz="2600" b="1" dirty="0" smtClean="0">
                <a:solidFill>
                  <a:schemeClr val="tx1"/>
                </a:solidFill>
              </a:rPr>
              <a:t>: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Для того чтобы девочка достигла здоровой гендерной идентичности, необходимы теплые и близкие отношения с матерью и такие же отношения с отцом, а родителям необходимо подчёркивать нежные и заботливые отношения в паре, чтобы у девочки сложились впечатления о счастливой семейной жизни.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192799"/>
            <a:ext cx="2680320" cy="223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581128"/>
            <a:ext cx="2016224" cy="184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Отцу следует находить время на общение с дочерью: показывать, что дочь отличается от него, она другого пола; но делать это он должен с уважением и благожелательностью, чтобы она поняла, что достойна любви мужчины.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286124"/>
            <a:ext cx="38576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Уважая личность дочери, демонстрируя удовлетворённо</a:t>
            </a:r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ru-RU" dirty="0" err="1" smtClean="0">
                <a:solidFill>
                  <a:schemeClr val="tx1"/>
                </a:solidFill>
              </a:rPr>
              <a:t>ть</a:t>
            </a:r>
            <a:r>
              <a:rPr lang="ru-RU" dirty="0" smtClean="0">
                <a:solidFill>
                  <a:schemeClr val="tx1"/>
                </a:solidFill>
              </a:rPr>
              <a:t> её поступками, родители формируют её позитивную самооценку.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У мамы с дочерью должны быть свои "женские секреты": мама должна находить время для уединения с дочерью, сделать эти беседы ритуальными и традиционными. 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581128"/>
            <a:ext cx="3528392" cy="216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Настоящая забота друг о друге демонстрируется через уважение к старшему поколению.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Мама должна привлекать дочь к "женским" домашним делам, передавая ей секреты своего мастерства.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284983"/>
            <a:ext cx="3888432" cy="327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ru-RU" dirty="0" smtClean="0"/>
              <a:t>  </a:t>
            </a:r>
            <a:r>
              <a:rPr lang="ru-RU" dirty="0" smtClean="0">
                <a:solidFill>
                  <a:schemeClr val="tx1"/>
                </a:solidFill>
              </a:rPr>
              <a:t>РЕКОМЕНДАЦИИ родителям по воспитанию МАЛЬЧИКОВ: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Папам в общении с сыновьями следует сдерживать эмоции, которые могут подавить его мужское начало (разговаривать не повышая тона, спокойно).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Мальчикам часто не хватает положительной мотивации: нужно не ЗАПРЕЩАТЬ, а РАЗРЕШАТЬ что-то дополнительное за хороший поступок.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581128"/>
            <a:ext cx="2376264" cy="227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4581128"/>
            <a:ext cx="3430487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Нужно разрешать мальчикам проявлять свою эмоциональность - разрешать плакать.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Мамам мальчиков нужно доверять мужской интуиции пап: они ЧУВСТВУЮТ, как нужно воспитывать мужчину.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Мальчикам НУЖНО организовывать РЕЖИМ и дисциплину: это формирует его ответственность!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410" y="4581128"/>
            <a:ext cx="29163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Обязательно поощрять желание делать в доме мужскую работу!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Учить доверять, формируя тем самым ОПЫТ его социальное доверия.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Использовать юмор в общении - для снижения агрессивности и страха перед ответственностью.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17032"/>
            <a:ext cx="397868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Обязательно должен быть физический, телесный контакт - для повышения самооценки мальчика.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Мальчик - это посыл в БУДУЩЕЕ: его нужно иметь ввиду не только как сына. но и как будущего мужа, защитника и т.п.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Мама - ЗАБОТИТСЯ, а папа - ФОРМИРУЕТ мужчину.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121334"/>
            <a:ext cx="3372594" cy="232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09120"/>
            <a:ext cx="3096344" cy="220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>
          <a:xfrm>
            <a:off x="457200" y="571500"/>
            <a:ext cx="8229600" cy="55546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Почему все – таки дети такие разные? Наверное, потому, что они делятся на …мальчиков и девочек.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71678"/>
            <a:ext cx="5894600" cy="383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20" y="357166"/>
            <a:ext cx="8572560" cy="4000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i="1" dirty="0" smtClean="0">
                <a:solidFill>
                  <a:schemeClr val="tx1"/>
                </a:solidFill>
              </a:rPr>
              <a:t>Можно сделать важный вывод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r>
              <a:rPr lang="ru-RU" b="1" dirty="0" smtClean="0">
                <a:solidFill>
                  <a:schemeClr val="tx1"/>
                </a:solidFill>
              </a:rPr>
              <a:t>мальчик и девочка - это два разных мира</a:t>
            </a:r>
            <a:r>
              <a:rPr lang="ru-RU" dirty="0" smtClean="0">
                <a:solidFill>
                  <a:schemeClr val="tx1"/>
                </a:solidFill>
              </a:rPr>
              <a:t>. Очень часто мы неправильно реагируем на поступки детей, потому что не понимаем, что стоит за этими поступками. Воспитывать, обучать и даже любить мальчиков и девочек надо по-разному. Но обязательно очень любить!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857628"/>
            <a:ext cx="319042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857628"/>
            <a:ext cx="310755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857628"/>
            <a:ext cx="1643074" cy="201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596" y="2214554"/>
            <a:ext cx="8183880" cy="196995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sz="4800" dirty="0" smtClean="0"/>
          </a:p>
          <a:p>
            <a:pPr algn="ctr">
              <a:buNone/>
            </a:pPr>
            <a:r>
              <a:rPr lang="ru-RU" sz="4800" dirty="0" smtClean="0"/>
              <a:t>"Из чего же сделаны ДЕВОЧКИ?"</a:t>
            </a:r>
            <a:endParaRPr lang="ru-RU" sz="4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857628"/>
            <a:ext cx="2714644" cy="203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2595566" cy="19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2920" y="530352"/>
            <a:ext cx="8183880" cy="397021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42910" y="476672"/>
            <a:ext cx="78581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Независимо от возраста, девочкам требуется больше заботы.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Когда девочке плохо, она должна знать, что родители готовы окружить ее заботой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Родителям следует понять, что девочки формируют позитивное представление о себе на основе внимания и заботы, которые им дарят люди.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Девочке необходимо чувствовать, что она может доверять своим родителям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Девочкам требуется больше помощи и ободрения.</a:t>
            </a:r>
            <a:endParaRPr lang="ru-RU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5143569"/>
            <a:ext cx="1534100" cy="124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548680"/>
            <a:ext cx="8186766" cy="56132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chemeClr val="tx1"/>
                </a:solidFill>
              </a:rPr>
              <a:t>Девочки испытывают потребность в том, чтобы их любили за то, какие они есть. Восхищайтесь ими! 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- Я тебя так люблю.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- Ты у меня просто чудо, подарок судьбы.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- Ты самая удивительная, самая прекрасная, я так тебя люблю.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- Ты украшаешь мою жизнь. 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tx1"/>
                </a:solidFill>
              </a:rPr>
              <a:t>Эти и другие подобные слова ожидает услышать каждая девочка и женщина. 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...Женский пол ориентирован на выживаемость, а мужской - на прогресс.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..Девочке необходимо чувствовать себя любимой и слышать об этом от родителей.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...Девочки рисуют людей (чаще всего принцесс), в том числе и себя</a:t>
            </a:r>
            <a:r>
              <a:rPr lang="ru-RU" sz="2000" dirty="0" smtClean="0">
                <a:solidFill>
                  <a:schemeClr val="tx1"/>
                </a:solidFill>
              </a:rPr>
              <a:t>, а </a:t>
            </a:r>
            <a:r>
              <a:rPr lang="ru-RU" sz="2000" dirty="0" smtClean="0">
                <a:solidFill>
                  <a:schemeClr val="tx1"/>
                </a:solidFill>
              </a:rPr>
              <a:t>мальчики технику.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...Девочки ориентированы больше - на отношения между людьми.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2920" y="1785926"/>
            <a:ext cx="8183880" cy="34290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4800" dirty="0" smtClean="0"/>
          </a:p>
          <a:p>
            <a:pPr algn="ctr">
              <a:buNone/>
            </a:pPr>
            <a:r>
              <a:rPr lang="ru-RU" sz="4800" dirty="0" smtClean="0"/>
              <a:t>"Из чего же сделаны МАЛЬЧИКИ?"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Задача родителей - проявить по отношению к мальчику больше доверия, приятия и одобрения, чтобы мотивировать его к деятельности.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Его действия необходимо мотивировать успехом и поощрением.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Доверять - значит давать малышу свободу и пространство делать все самостоятельно.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149080"/>
            <a:ext cx="3280126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620689"/>
            <a:ext cx="79928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800" dirty="0" smtClean="0"/>
              <a:t>У мальчиков обычно есть особые потребности, которые менее важны для девочек.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 Доверять - значит признавать, что у ребенка все в порядке.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 Для того чтобы мальчик заботился об окружающих, его действия необходимо мотивировать успехом и поощрением. </a:t>
            </a:r>
          </a:p>
          <a:p>
            <a:endParaRPr lang="ru-RU" sz="2800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077072"/>
            <a:ext cx="1584176" cy="23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Три стадии отрочества универсальны и существуют вне времени: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1. </a:t>
            </a:r>
            <a:r>
              <a:rPr lang="ru-RU" b="1" dirty="0" smtClean="0">
                <a:solidFill>
                  <a:schemeClr val="tx1"/>
                </a:solidFill>
              </a:rPr>
              <a:t>Первая стадия </a:t>
            </a:r>
            <a:r>
              <a:rPr lang="ru-RU" dirty="0" smtClean="0">
                <a:solidFill>
                  <a:schemeClr val="tx1"/>
                </a:solidFill>
              </a:rPr>
              <a:t>охватывает период 0-6 лет, в течение которого мальчик крепче всего связан с матерью. </a:t>
            </a: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</a:rPr>
              <a:t>   Цель воспитания </a:t>
            </a:r>
            <a:r>
              <a:rPr lang="ru-RU" dirty="0" smtClean="0">
                <a:solidFill>
                  <a:schemeClr val="tx1"/>
                </a:solidFill>
              </a:rPr>
              <a:t>в этот период - передать мальчику большую любовь и ощущение безопасности, "зарядить" его на жизнь как на большое и увлекательное путешествие.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572008"/>
            <a:ext cx="2357454" cy="190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862</Words>
  <Application>Microsoft Office PowerPoint</Application>
  <PresentationFormat>Экран (4:3)</PresentationFormat>
  <Paragraphs>55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Гендерное воспитание</dc:title>
  <cp:lastModifiedBy>user</cp:lastModifiedBy>
  <cp:revision>30</cp:revision>
  <dcterms:modified xsi:type="dcterms:W3CDTF">2021-09-20T07:43:36Z</dcterms:modified>
</cp:coreProperties>
</file>